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8" r:id="rId4"/>
    <p:sldId id="256" r:id="rId5"/>
    <p:sldId id="257" r:id="rId6"/>
    <p:sldId id="261" r:id="rId7"/>
    <p:sldId id="262" r:id="rId8"/>
    <p:sldId id="269" r:id="rId9"/>
    <p:sldId id="270" r:id="rId10"/>
    <p:sldId id="271" r:id="rId11"/>
    <p:sldId id="263" r:id="rId12"/>
    <p:sldId id="267" r:id="rId13"/>
    <p:sldId id="268" r:id="rId14"/>
    <p:sldId id="265" r:id="rId15"/>
    <p:sldId id="264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8155D9-94E5-4B2D-89CF-4E603AF24B82}" type="doc">
      <dgm:prSet loTypeId="urn:microsoft.com/office/officeart/2005/8/layout/venn2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49086158-C8B1-411A-8CA2-DA18314A8923}">
      <dgm:prSet phldrT="[Текст]" custT="1"/>
      <dgm:spPr/>
      <dgm:t>
        <a:bodyPr/>
        <a:lstStyle/>
        <a:p>
          <a:r>
            <a:rPr lang="ru-RU" sz="2000" b="1" dirty="0" smtClean="0"/>
            <a:t>дети</a:t>
          </a:r>
          <a:endParaRPr lang="ru-RU" sz="3600" b="1" dirty="0"/>
        </a:p>
      </dgm:t>
    </dgm:pt>
    <dgm:pt modelId="{A70E6567-DC6D-42AE-8B38-6542B8A6E4D5}" type="parTrans" cxnId="{5189A0BF-A1B9-4E25-8622-5D3156017F52}">
      <dgm:prSet/>
      <dgm:spPr/>
      <dgm:t>
        <a:bodyPr/>
        <a:lstStyle/>
        <a:p>
          <a:endParaRPr lang="ru-RU"/>
        </a:p>
      </dgm:t>
    </dgm:pt>
    <dgm:pt modelId="{76524C7C-5A4A-4392-BEBF-926E9A6AF086}" type="sibTrans" cxnId="{5189A0BF-A1B9-4E25-8622-5D3156017F52}">
      <dgm:prSet/>
      <dgm:spPr/>
      <dgm:t>
        <a:bodyPr/>
        <a:lstStyle/>
        <a:p>
          <a:endParaRPr lang="ru-RU"/>
        </a:p>
      </dgm:t>
    </dgm:pt>
    <dgm:pt modelId="{F4901BD7-79D0-4B31-84F3-B14935C279B5}">
      <dgm:prSet phldrT="[Текст]"/>
      <dgm:spPr/>
      <dgm:t>
        <a:bodyPr/>
        <a:lstStyle/>
        <a:p>
          <a:r>
            <a:rPr lang="ru-RU" dirty="0" smtClean="0"/>
            <a:t>ОДО, школы, СПО, ВО, культура, спорт, ИП и т.д.</a:t>
          </a:r>
          <a:endParaRPr lang="ru-RU" dirty="0"/>
        </a:p>
      </dgm:t>
    </dgm:pt>
    <dgm:pt modelId="{63528FA8-F5A1-46B8-A6AB-4D6B5FE02514}" type="parTrans" cxnId="{498B6E94-B6FE-407A-8BEF-7D0F124A0E67}">
      <dgm:prSet/>
      <dgm:spPr/>
      <dgm:t>
        <a:bodyPr/>
        <a:lstStyle/>
        <a:p>
          <a:endParaRPr lang="ru-RU"/>
        </a:p>
      </dgm:t>
    </dgm:pt>
    <dgm:pt modelId="{4A4C858E-B081-484B-B749-3E81B02B3211}" type="sibTrans" cxnId="{498B6E94-B6FE-407A-8BEF-7D0F124A0E67}">
      <dgm:prSet/>
      <dgm:spPr/>
      <dgm:t>
        <a:bodyPr/>
        <a:lstStyle/>
        <a:p>
          <a:endParaRPr lang="ru-RU"/>
        </a:p>
      </dgm:t>
    </dgm:pt>
    <dgm:pt modelId="{8F000AF3-9752-4CEA-B862-11AFF6768DAD}">
      <dgm:prSet phldrT="[Текст]" custT="1"/>
      <dgm:spPr/>
      <dgm:t>
        <a:bodyPr/>
        <a:lstStyle/>
        <a:p>
          <a:r>
            <a:rPr lang="ru-RU" sz="1200" b="1" dirty="0" smtClean="0"/>
            <a:t>МОЦ </a:t>
          </a:r>
          <a:endParaRPr lang="ru-RU" sz="2000" b="1" dirty="0"/>
        </a:p>
      </dgm:t>
    </dgm:pt>
    <dgm:pt modelId="{62780754-465D-40DB-B439-F2C959760FDC}" type="parTrans" cxnId="{12FAB731-3FB1-4D1E-A797-4D04C1076B47}">
      <dgm:prSet/>
      <dgm:spPr/>
      <dgm:t>
        <a:bodyPr/>
        <a:lstStyle/>
        <a:p>
          <a:endParaRPr lang="ru-RU"/>
        </a:p>
      </dgm:t>
    </dgm:pt>
    <dgm:pt modelId="{AF5077EC-2F4E-47C1-A028-A5DBF1E33ED2}" type="sibTrans" cxnId="{12FAB731-3FB1-4D1E-A797-4D04C1076B47}">
      <dgm:prSet/>
      <dgm:spPr/>
      <dgm:t>
        <a:bodyPr/>
        <a:lstStyle/>
        <a:p>
          <a:endParaRPr lang="ru-RU"/>
        </a:p>
      </dgm:t>
    </dgm:pt>
    <dgm:pt modelId="{48686CB1-3648-4ECA-B26D-9A9BE457AFDB}">
      <dgm:prSet phldrT="[Текст]" custT="1"/>
      <dgm:spPr/>
      <dgm:t>
        <a:bodyPr/>
        <a:lstStyle/>
        <a:p>
          <a:r>
            <a:rPr lang="ru-RU" sz="2000" b="1" dirty="0" smtClean="0"/>
            <a:t>РМЦ</a:t>
          </a:r>
          <a:endParaRPr lang="ru-RU" sz="2000" b="1" dirty="0"/>
        </a:p>
      </dgm:t>
    </dgm:pt>
    <dgm:pt modelId="{0D245208-BAF8-4675-A184-6FF6B012952D}" type="parTrans" cxnId="{79688D09-30E4-4F27-A6E8-65B602A0F44A}">
      <dgm:prSet/>
      <dgm:spPr/>
      <dgm:t>
        <a:bodyPr/>
        <a:lstStyle/>
        <a:p>
          <a:endParaRPr lang="ru-RU"/>
        </a:p>
      </dgm:t>
    </dgm:pt>
    <dgm:pt modelId="{6087C3B8-1F3F-448C-A083-FBFD54246938}" type="sibTrans" cxnId="{79688D09-30E4-4F27-A6E8-65B602A0F44A}">
      <dgm:prSet/>
      <dgm:spPr/>
      <dgm:t>
        <a:bodyPr/>
        <a:lstStyle/>
        <a:p>
          <a:endParaRPr lang="ru-RU"/>
        </a:p>
      </dgm:t>
    </dgm:pt>
    <dgm:pt modelId="{4EC3F34D-3107-4F36-92BC-3037C3B2B7D9}" type="pres">
      <dgm:prSet presAssocID="{3F8155D9-94E5-4B2D-89CF-4E603AF24B82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874628-7ED2-4556-A7D0-D9132D2FC934}" type="pres">
      <dgm:prSet presAssocID="{3F8155D9-94E5-4B2D-89CF-4E603AF24B82}" presName="comp1" presStyleCnt="0"/>
      <dgm:spPr/>
    </dgm:pt>
    <dgm:pt modelId="{B212D744-9F02-4CB7-932A-A9639FCB216C}" type="pres">
      <dgm:prSet presAssocID="{3F8155D9-94E5-4B2D-89CF-4E603AF24B82}" presName="circle1" presStyleLbl="node1" presStyleIdx="0" presStyleCnt="4" custScaleX="98114"/>
      <dgm:spPr/>
      <dgm:t>
        <a:bodyPr/>
        <a:lstStyle/>
        <a:p>
          <a:endParaRPr lang="ru-RU"/>
        </a:p>
      </dgm:t>
    </dgm:pt>
    <dgm:pt modelId="{942CCC83-144B-4BB2-A53C-DBE333B86596}" type="pres">
      <dgm:prSet presAssocID="{3F8155D9-94E5-4B2D-89CF-4E603AF24B82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6E008C-3C0F-4976-8778-1B20880E042C}" type="pres">
      <dgm:prSet presAssocID="{3F8155D9-94E5-4B2D-89CF-4E603AF24B82}" presName="comp2" presStyleCnt="0"/>
      <dgm:spPr/>
    </dgm:pt>
    <dgm:pt modelId="{DFD3D26A-30CE-4F2C-94A3-54ADC24F39B4}" type="pres">
      <dgm:prSet presAssocID="{3F8155D9-94E5-4B2D-89CF-4E603AF24B82}" presName="circle2" presStyleLbl="node1" presStyleIdx="1" presStyleCnt="4"/>
      <dgm:spPr/>
      <dgm:t>
        <a:bodyPr/>
        <a:lstStyle/>
        <a:p>
          <a:endParaRPr lang="ru-RU"/>
        </a:p>
      </dgm:t>
    </dgm:pt>
    <dgm:pt modelId="{CA45AE03-282E-4AED-B172-32101DBC36A2}" type="pres">
      <dgm:prSet presAssocID="{3F8155D9-94E5-4B2D-89CF-4E603AF24B82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58D5DB-1293-467A-B8F4-1D45525A3C42}" type="pres">
      <dgm:prSet presAssocID="{3F8155D9-94E5-4B2D-89CF-4E603AF24B82}" presName="comp3" presStyleCnt="0"/>
      <dgm:spPr/>
    </dgm:pt>
    <dgm:pt modelId="{15D1C8E3-921D-4ECF-8648-B646F08945F5}" type="pres">
      <dgm:prSet presAssocID="{3F8155D9-94E5-4B2D-89CF-4E603AF24B82}" presName="circle3" presStyleLbl="node1" presStyleIdx="2" presStyleCnt="4"/>
      <dgm:spPr/>
      <dgm:t>
        <a:bodyPr/>
        <a:lstStyle/>
        <a:p>
          <a:endParaRPr lang="ru-RU"/>
        </a:p>
      </dgm:t>
    </dgm:pt>
    <dgm:pt modelId="{252D0D5C-3E33-4D25-99DF-495A2A53F47A}" type="pres">
      <dgm:prSet presAssocID="{3F8155D9-94E5-4B2D-89CF-4E603AF24B82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499E27-5FA5-4F46-B6E7-BE9AEF65A6F5}" type="pres">
      <dgm:prSet presAssocID="{3F8155D9-94E5-4B2D-89CF-4E603AF24B82}" presName="comp4" presStyleCnt="0"/>
      <dgm:spPr/>
    </dgm:pt>
    <dgm:pt modelId="{864960AA-F2F7-4C7B-9ACC-CFE0BF12AF85}" type="pres">
      <dgm:prSet presAssocID="{3F8155D9-94E5-4B2D-89CF-4E603AF24B82}" presName="circle4" presStyleLbl="node1" presStyleIdx="3" presStyleCnt="4"/>
      <dgm:spPr/>
      <dgm:t>
        <a:bodyPr/>
        <a:lstStyle/>
        <a:p>
          <a:endParaRPr lang="ru-RU"/>
        </a:p>
      </dgm:t>
    </dgm:pt>
    <dgm:pt modelId="{723C2572-EAA8-4EEB-8F89-B2DDF6CE8710}" type="pres">
      <dgm:prSet presAssocID="{3F8155D9-94E5-4B2D-89CF-4E603AF24B82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AEE37B-C882-4FC3-BAE0-B2ED2861B584}" type="presOf" srcId="{49086158-C8B1-411A-8CA2-DA18314A8923}" destId="{942CCC83-144B-4BB2-A53C-DBE333B86596}" srcOrd="1" destOrd="0" presId="urn:microsoft.com/office/officeart/2005/8/layout/venn2"/>
    <dgm:cxn modelId="{F5686EC3-F6E4-4617-B2C0-0B9E3AC27F47}" type="presOf" srcId="{3F8155D9-94E5-4B2D-89CF-4E603AF24B82}" destId="{4EC3F34D-3107-4F36-92BC-3037C3B2B7D9}" srcOrd="0" destOrd="0" presId="urn:microsoft.com/office/officeart/2005/8/layout/venn2"/>
    <dgm:cxn modelId="{A834F0C1-1B83-46C0-8987-82A5FB40BF7A}" type="presOf" srcId="{48686CB1-3648-4ECA-B26D-9A9BE457AFDB}" destId="{723C2572-EAA8-4EEB-8F89-B2DDF6CE8710}" srcOrd="1" destOrd="0" presId="urn:microsoft.com/office/officeart/2005/8/layout/venn2"/>
    <dgm:cxn modelId="{13EFA9AC-4935-4100-97B6-E253F37AC0CD}" type="presOf" srcId="{F4901BD7-79D0-4B31-84F3-B14935C279B5}" destId="{CA45AE03-282E-4AED-B172-32101DBC36A2}" srcOrd="1" destOrd="0" presId="urn:microsoft.com/office/officeart/2005/8/layout/venn2"/>
    <dgm:cxn modelId="{79688D09-30E4-4F27-A6E8-65B602A0F44A}" srcId="{3F8155D9-94E5-4B2D-89CF-4E603AF24B82}" destId="{48686CB1-3648-4ECA-B26D-9A9BE457AFDB}" srcOrd="3" destOrd="0" parTransId="{0D245208-BAF8-4675-A184-6FF6B012952D}" sibTransId="{6087C3B8-1F3F-448C-A083-FBFD54246938}"/>
    <dgm:cxn modelId="{1BFA7DF7-1054-4554-BE3B-3663C93944EB}" type="presOf" srcId="{8F000AF3-9752-4CEA-B862-11AFF6768DAD}" destId="{252D0D5C-3E33-4D25-99DF-495A2A53F47A}" srcOrd="1" destOrd="0" presId="urn:microsoft.com/office/officeart/2005/8/layout/venn2"/>
    <dgm:cxn modelId="{2D8C36A1-025A-464F-B6FA-9AD9E464E763}" type="presOf" srcId="{48686CB1-3648-4ECA-B26D-9A9BE457AFDB}" destId="{864960AA-F2F7-4C7B-9ACC-CFE0BF12AF85}" srcOrd="0" destOrd="0" presId="urn:microsoft.com/office/officeart/2005/8/layout/venn2"/>
    <dgm:cxn modelId="{EB939208-25E6-4492-922E-31A7003186C8}" type="presOf" srcId="{F4901BD7-79D0-4B31-84F3-B14935C279B5}" destId="{DFD3D26A-30CE-4F2C-94A3-54ADC24F39B4}" srcOrd="0" destOrd="0" presId="urn:microsoft.com/office/officeart/2005/8/layout/venn2"/>
    <dgm:cxn modelId="{5189A0BF-A1B9-4E25-8622-5D3156017F52}" srcId="{3F8155D9-94E5-4B2D-89CF-4E603AF24B82}" destId="{49086158-C8B1-411A-8CA2-DA18314A8923}" srcOrd="0" destOrd="0" parTransId="{A70E6567-DC6D-42AE-8B38-6542B8A6E4D5}" sibTransId="{76524C7C-5A4A-4392-BEBF-926E9A6AF086}"/>
    <dgm:cxn modelId="{498B6E94-B6FE-407A-8BEF-7D0F124A0E67}" srcId="{3F8155D9-94E5-4B2D-89CF-4E603AF24B82}" destId="{F4901BD7-79D0-4B31-84F3-B14935C279B5}" srcOrd="1" destOrd="0" parTransId="{63528FA8-F5A1-46B8-A6AB-4D6B5FE02514}" sibTransId="{4A4C858E-B081-484B-B749-3E81B02B3211}"/>
    <dgm:cxn modelId="{7A0244A1-C852-4B4C-858E-6018066C011D}" type="presOf" srcId="{49086158-C8B1-411A-8CA2-DA18314A8923}" destId="{B212D744-9F02-4CB7-932A-A9639FCB216C}" srcOrd="0" destOrd="0" presId="urn:microsoft.com/office/officeart/2005/8/layout/venn2"/>
    <dgm:cxn modelId="{E0433514-CF59-461E-98B2-B5B10D6845F1}" type="presOf" srcId="{8F000AF3-9752-4CEA-B862-11AFF6768DAD}" destId="{15D1C8E3-921D-4ECF-8648-B646F08945F5}" srcOrd="0" destOrd="0" presId="urn:microsoft.com/office/officeart/2005/8/layout/venn2"/>
    <dgm:cxn modelId="{12FAB731-3FB1-4D1E-A797-4D04C1076B47}" srcId="{3F8155D9-94E5-4B2D-89CF-4E603AF24B82}" destId="{8F000AF3-9752-4CEA-B862-11AFF6768DAD}" srcOrd="2" destOrd="0" parTransId="{62780754-465D-40DB-B439-F2C959760FDC}" sibTransId="{AF5077EC-2F4E-47C1-A028-A5DBF1E33ED2}"/>
    <dgm:cxn modelId="{7E5137CF-4856-4152-8ADA-991F44DE6D11}" type="presParOf" srcId="{4EC3F34D-3107-4F36-92BC-3037C3B2B7D9}" destId="{5B874628-7ED2-4556-A7D0-D9132D2FC934}" srcOrd="0" destOrd="0" presId="urn:microsoft.com/office/officeart/2005/8/layout/venn2"/>
    <dgm:cxn modelId="{833B1422-CEFD-4B0C-8E7D-25B87BC99383}" type="presParOf" srcId="{5B874628-7ED2-4556-A7D0-D9132D2FC934}" destId="{B212D744-9F02-4CB7-932A-A9639FCB216C}" srcOrd="0" destOrd="0" presId="urn:microsoft.com/office/officeart/2005/8/layout/venn2"/>
    <dgm:cxn modelId="{72EB57FF-354E-4BC8-BDAF-20C9C61229E9}" type="presParOf" srcId="{5B874628-7ED2-4556-A7D0-D9132D2FC934}" destId="{942CCC83-144B-4BB2-A53C-DBE333B86596}" srcOrd="1" destOrd="0" presId="urn:microsoft.com/office/officeart/2005/8/layout/venn2"/>
    <dgm:cxn modelId="{49E92AD2-98C9-41A0-8055-A25CF9E8EA73}" type="presParOf" srcId="{4EC3F34D-3107-4F36-92BC-3037C3B2B7D9}" destId="{8D6E008C-3C0F-4976-8778-1B20880E042C}" srcOrd="1" destOrd="0" presId="urn:microsoft.com/office/officeart/2005/8/layout/venn2"/>
    <dgm:cxn modelId="{64E4AA20-8F9A-412D-9C92-0CCDD3DB8954}" type="presParOf" srcId="{8D6E008C-3C0F-4976-8778-1B20880E042C}" destId="{DFD3D26A-30CE-4F2C-94A3-54ADC24F39B4}" srcOrd="0" destOrd="0" presId="urn:microsoft.com/office/officeart/2005/8/layout/venn2"/>
    <dgm:cxn modelId="{3B5923EA-6A66-49B5-85E3-FC84B88CF598}" type="presParOf" srcId="{8D6E008C-3C0F-4976-8778-1B20880E042C}" destId="{CA45AE03-282E-4AED-B172-32101DBC36A2}" srcOrd="1" destOrd="0" presId="urn:microsoft.com/office/officeart/2005/8/layout/venn2"/>
    <dgm:cxn modelId="{4A38166A-4C1F-4E45-AE7F-B9C4354191CE}" type="presParOf" srcId="{4EC3F34D-3107-4F36-92BC-3037C3B2B7D9}" destId="{FE58D5DB-1293-467A-B8F4-1D45525A3C42}" srcOrd="2" destOrd="0" presId="urn:microsoft.com/office/officeart/2005/8/layout/venn2"/>
    <dgm:cxn modelId="{214B2152-BAB5-4E3F-84D7-D7A9C23F8403}" type="presParOf" srcId="{FE58D5DB-1293-467A-B8F4-1D45525A3C42}" destId="{15D1C8E3-921D-4ECF-8648-B646F08945F5}" srcOrd="0" destOrd="0" presId="urn:microsoft.com/office/officeart/2005/8/layout/venn2"/>
    <dgm:cxn modelId="{91C524AB-666A-4EBD-8802-C659F2022198}" type="presParOf" srcId="{FE58D5DB-1293-467A-B8F4-1D45525A3C42}" destId="{252D0D5C-3E33-4D25-99DF-495A2A53F47A}" srcOrd="1" destOrd="0" presId="urn:microsoft.com/office/officeart/2005/8/layout/venn2"/>
    <dgm:cxn modelId="{DDB70D3F-464E-41DC-A13E-9E019CAB26A5}" type="presParOf" srcId="{4EC3F34D-3107-4F36-92BC-3037C3B2B7D9}" destId="{C8499E27-5FA5-4F46-B6E7-BE9AEF65A6F5}" srcOrd="3" destOrd="0" presId="urn:microsoft.com/office/officeart/2005/8/layout/venn2"/>
    <dgm:cxn modelId="{26B4F42D-A51A-41C8-9741-81FE2429D436}" type="presParOf" srcId="{C8499E27-5FA5-4F46-B6E7-BE9AEF65A6F5}" destId="{864960AA-F2F7-4C7B-9ACC-CFE0BF12AF85}" srcOrd="0" destOrd="0" presId="urn:microsoft.com/office/officeart/2005/8/layout/venn2"/>
    <dgm:cxn modelId="{C32ED591-C21E-4EA1-B576-C963B906276E}" type="presParOf" srcId="{C8499E27-5FA5-4F46-B6E7-BE9AEF65A6F5}" destId="{723C2572-EAA8-4EEB-8F89-B2DDF6CE8710}" srcOrd="1" destOrd="0" presId="urn:microsoft.com/office/officeart/2005/8/layout/ven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9E92F8-8F9D-4AEC-8DA6-47A6C9D2AB2E}" type="doc">
      <dgm:prSet loTypeId="urn:microsoft.com/office/officeart/2005/8/layout/bList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335BDA1A-60CF-4AAB-9D83-7BAAA65D5FD2}">
      <dgm:prSet phldrT="[Текст]"/>
      <dgm:spPr/>
      <dgm:t>
        <a:bodyPr/>
        <a:lstStyle/>
        <a:p>
          <a:r>
            <a:rPr lang="ru-RU" dirty="0" smtClean="0"/>
            <a:t>Взаимодействие с РМЦ;</a:t>
          </a:r>
          <a:endParaRPr lang="ru-RU" dirty="0"/>
        </a:p>
      </dgm:t>
    </dgm:pt>
    <dgm:pt modelId="{72B86F1B-2F2C-46B9-9B03-BB98FE1BF68C}" type="parTrans" cxnId="{DA7D0962-B606-4CD9-B492-946B6A5F05DB}">
      <dgm:prSet/>
      <dgm:spPr/>
      <dgm:t>
        <a:bodyPr/>
        <a:lstStyle/>
        <a:p>
          <a:endParaRPr lang="ru-RU"/>
        </a:p>
      </dgm:t>
    </dgm:pt>
    <dgm:pt modelId="{33AFBA59-09CA-4824-B51A-3C42FB86910D}" type="sibTrans" cxnId="{DA7D0962-B606-4CD9-B492-946B6A5F05DB}">
      <dgm:prSet/>
      <dgm:spPr/>
      <dgm:t>
        <a:bodyPr/>
        <a:lstStyle/>
        <a:p>
          <a:endParaRPr lang="ru-RU"/>
        </a:p>
      </dgm:t>
    </dgm:pt>
    <dgm:pt modelId="{25E627FF-8251-4557-B517-EACD5794649B}">
      <dgm:prSet phldrT="[Текст]"/>
      <dgm:spPr/>
      <dgm:t>
        <a:bodyPr/>
        <a:lstStyle/>
        <a:p>
          <a:r>
            <a:rPr lang="ru-RU" dirty="0" smtClean="0"/>
            <a:t>Работа на портале «Навигатор дополнительного образования»;</a:t>
          </a:r>
          <a:endParaRPr lang="ru-RU" dirty="0"/>
        </a:p>
      </dgm:t>
    </dgm:pt>
    <dgm:pt modelId="{A34BEDE5-C05C-4454-A0CA-77D7B179423E}" type="parTrans" cxnId="{64513BFB-3C7B-4DD1-ADB5-B246CA4F4E3F}">
      <dgm:prSet/>
      <dgm:spPr/>
      <dgm:t>
        <a:bodyPr/>
        <a:lstStyle/>
        <a:p>
          <a:endParaRPr lang="ru-RU"/>
        </a:p>
      </dgm:t>
    </dgm:pt>
    <dgm:pt modelId="{ED3D00D0-93E2-4CE9-80AE-45C2673BCB91}" type="sibTrans" cxnId="{64513BFB-3C7B-4DD1-ADB5-B246CA4F4E3F}">
      <dgm:prSet/>
      <dgm:spPr/>
      <dgm:t>
        <a:bodyPr/>
        <a:lstStyle/>
        <a:p>
          <a:endParaRPr lang="ru-RU"/>
        </a:p>
      </dgm:t>
    </dgm:pt>
    <dgm:pt modelId="{F73368C8-8425-48DD-8384-0557FA6EDB22}">
      <dgm:prSet phldrT="[Текст]"/>
      <dgm:spPr/>
      <dgm:t>
        <a:bodyPr/>
        <a:lstStyle/>
        <a:p>
          <a:r>
            <a:rPr lang="ru-RU" dirty="0" smtClean="0"/>
            <a:t>Внедрение и контроль работы модели персонифицированного финансирования услуги;</a:t>
          </a:r>
          <a:endParaRPr lang="ru-RU" dirty="0"/>
        </a:p>
      </dgm:t>
    </dgm:pt>
    <dgm:pt modelId="{0C7A47D4-CF68-4D9B-BE4D-F05D0B1D73DB}" type="parTrans" cxnId="{4D207620-DB83-4714-8080-33B428EEA43D}">
      <dgm:prSet/>
      <dgm:spPr/>
      <dgm:t>
        <a:bodyPr/>
        <a:lstStyle/>
        <a:p>
          <a:endParaRPr lang="ru-RU"/>
        </a:p>
      </dgm:t>
    </dgm:pt>
    <dgm:pt modelId="{E72401AE-9492-4C4B-9135-82D1387768A6}" type="sibTrans" cxnId="{4D207620-DB83-4714-8080-33B428EEA43D}">
      <dgm:prSet/>
      <dgm:spPr/>
      <dgm:t>
        <a:bodyPr/>
        <a:lstStyle/>
        <a:p>
          <a:endParaRPr lang="ru-RU"/>
        </a:p>
      </dgm:t>
    </dgm:pt>
    <dgm:pt modelId="{D0114A40-FE1E-4BD9-9FEC-AC2190362367}">
      <dgm:prSet/>
      <dgm:spPr/>
      <dgm:t>
        <a:bodyPr/>
        <a:lstStyle/>
        <a:p>
          <a:r>
            <a:rPr lang="ru-RU" dirty="0" smtClean="0"/>
            <a:t>Независимая оценка качества образовательных услуг;</a:t>
          </a:r>
          <a:endParaRPr lang="ru-RU" dirty="0"/>
        </a:p>
      </dgm:t>
    </dgm:pt>
    <dgm:pt modelId="{8A3D8D1A-89F0-4976-B236-954C6C7ED9BA}" type="parTrans" cxnId="{7EE33225-C7C5-4CBF-84B8-127B76B0B745}">
      <dgm:prSet/>
      <dgm:spPr/>
      <dgm:t>
        <a:bodyPr/>
        <a:lstStyle/>
        <a:p>
          <a:endParaRPr lang="ru-RU"/>
        </a:p>
      </dgm:t>
    </dgm:pt>
    <dgm:pt modelId="{3901369E-293E-4A99-835A-C56AA8868A68}" type="sibTrans" cxnId="{7EE33225-C7C5-4CBF-84B8-127B76B0B745}">
      <dgm:prSet/>
      <dgm:spPr/>
      <dgm:t>
        <a:bodyPr/>
        <a:lstStyle/>
        <a:p>
          <a:endParaRPr lang="ru-RU"/>
        </a:p>
      </dgm:t>
    </dgm:pt>
    <dgm:pt modelId="{9AC07F5B-0681-4BCE-AB97-30A490AE7414}">
      <dgm:prSet/>
      <dgm:spPr/>
      <dgm:t>
        <a:bodyPr/>
        <a:lstStyle/>
        <a:p>
          <a:r>
            <a:rPr lang="ru-RU" dirty="0" smtClean="0"/>
            <a:t>Экспертиза дополнительных общеобразовательных программ;</a:t>
          </a:r>
          <a:endParaRPr lang="ru-RU" dirty="0"/>
        </a:p>
      </dgm:t>
    </dgm:pt>
    <dgm:pt modelId="{16EF2846-83DB-4683-B279-A53F94E067F4}" type="parTrans" cxnId="{FC56A0E3-F77F-472F-8548-2E5A73986A54}">
      <dgm:prSet/>
      <dgm:spPr/>
      <dgm:t>
        <a:bodyPr/>
        <a:lstStyle/>
        <a:p>
          <a:endParaRPr lang="ru-RU"/>
        </a:p>
      </dgm:t>
    </dgm:pt>
    <dgm:pt modelId="{57C1B8B8-CC90-42AB-82D5-1352C8D4BE94}" type="sibTrans" cxnId="{FC56A0E3-F77F-472F-8548-2E5A73986A54}">
      <dgm:prSet/>
      <dgm:spPr/>
      <dgm:t>
        <a:bodyPr/>
        <a:lstStyle/>
        <a:p>
          <a:endParaRPr lang="ru-RU"/>
        </a:p>
      </dgm:t>
    </dgm:pt>
    <dgm:pt modelId="{4B35DC30-1307-44D7-BB5E-6B65FFA80AB1}">
      <dgm:prSet/>
      <dgm:spPr/>
      <dgm:t>
        <a:bodyPr/>
        <a:lstStyle/>
        <a:p>
          <a:r>
            <a:rPr lang="ru-RU" dirty="0" smtClean="0"/>
            <a:t>«Инвентаризация» ОДО;</a:t>
          </a:r>
          <a:endParaRPr lang="ru-RU" dirty="0"/>
        </a:p>
      </dgm:t>
    </dgm:pt>
    <dgm:pt modelId="{0984A490-D0D2-4757-AF2E-280BBBC322C9}" type="parTrans" cxnId="{B6D6CC41-8FDD-4ADA-8225-EA566504FDEB}">
      <dgm:prSet/>
      <dgm:spPr/>
      <dgm:t>
        <a:bodyPr/>
        <a:lstStyle/>
        <a:p>
          <a:endParaRPr lang="ru-RU"/>
        </a:p>
      </dgm:t>
    </dgm:pt>
    <dgm:pt modelId="{F4F43295-2AAD-41B6-9E26-2A4635E93BD5}" type="sibTrans" cxnId="{B6D6CC41-8FDD-4ADA-8225-EA566504FDEB}">
      <dgm:prSet/>
      <dgm:spPr/>
      <dgm:t>
        <a:bodyPr/>
        <a:lstStyle/>
        <a:p>
          <a:endParaRPr lang="ru-RU"/>
        </a:p>
      </dgm:t>
    </dgm:pt>
    <dgm:pt modelId="{D137F665-1526-4611-A8BA-D73714278DD6}">
      <dgm:prSet/>
      <dgm:spPr/>
      <dgm:t>
        <a:bodyPr/>
        <a:lstStyle/>
        <a:p>
          <a:r>
            <a:rPr lang="ru-RU" dirty="0" smtClean="0"/>
            <a:t>Создание банка лучших программ и практик дополнительного образования</a:t>
          </a:r>
          <a:endParaRPr lang="ru-RU" dirty="0"/>
        </a:p>
      </dgm:t>
    </dgm:pt>
    <dgm:pt modelId="{ECB629B1-00F8-4AA5-BF90-AB4FEE6870FA}" type="parTrans" cxnId="{AAB2A54C-C28A-4C05-9857-9E579365EE44}">
      <dgm:prSet/>
      <dgm:spPr/>
      <dgm:t>
        <a:bodyPr/>
        <a:lstStyle/>
        <a:p>
          <a:endParaRPr lang="ru-RU"/>
        </a:p>
      </dgm:t>
    </dgm:pt>
    <dgm:pt modelId="{1F5AE370-558B-4D36-9A3A-5C719F1B3F2C}" type="sibTrans" cxnId="{AAB2A54C-C28A-4C05-9857-9E579365EE44}">
      <dgm:prSet/>
      <dgm:spPr/>
      <dgm:t>
        <a:bodyPr/>
        <a:lstStyle/>
        <a:p>
          <a:endParaRPr lang="ru-RU"/>
        </a:p>
      </dgm:t>
    </dgm:pt>
    <dgm:pt modelId="{39308B5F-A399-428F-9868-E53FFF2A9150}">
      <dgm:prSet phldrT="[Текст]"/>
      <dgm:spPr/>
      <dgm:t>
        <a:bodyPr/>
        <a:lstStyle/>
        <a:p>
          <a:endParaRPr lang="ru-RU" dirty="0"/>
        </a:p>
      </dgm:t>
    </dgm:pt>
    <dgm:pt modelId="{D37F765D-4488-43FD-BC7A-727B31891E1D}" type="sibTrans" cxnId="{D669A0D3-7144-4B59-A2E2-ED90232830FB}">
      <dgm:prSet/>
      <dgm:spPr/>
      <dgm:t>
        <a:bodyPr/>
        <a:lstStyle/>
        <a:p>
          <a:endParaRPr lang="ru-RU"/>
        </a:p>
      </dgm:t>
    </dgm:pt>
    <dgm:pt modelId="{1AB3442B-8CC2-462C-A304-61C4E23489A0}" type="parTrans" cxnId="{D669A0D3-7144-4B59-A2E2-ED90232830FB}">
      <dgm:prSet/>
      <dgm:spPr/>
      <dgm:t>
        <a:bodyPr/>
        <a:lstStyle/>
        <a:p>
          <a:endParaRPr lang="ru-RU"/>
        </a:p>
      </dgm:t>
    </dgm:pt>
    <dgm:pt modelId="{AC853369-70CF-406F-8794-2F9D3961B147}" type="pres">
      <dgm:prSet presAssocID="{D59E92F8-8F9D-4AEC-8DA6-47A6C9D2AB2E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D03EE5-7F89-4670-84BE-71B498EB80B8}" type="pres">
      <dgm:prSet presAssocID="{39308B5F-A399-428F-9868-E53FFF2A9150}" presName="compNode" presStyleCnt="0"/>
      <dgm:spPr/>
    </dgm:pt>
    <dgm:pt modelId="{258A8B54-AEE0-410B-A4D0-E0853520E316}" type="pres">
      <dgm:prSet presAssocID="{39308B5F-A399-428F-9868-E53FFF2A9150}" presName="childRect" presStyleLbl="bgAcc1" presStyleIdx="0" presStyleCnt="1" custScaleX="169851" custScaleY="2120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2B2005-5063-4AF1-9F7F-8F76AB6CFC67}" type="pres">
      <dgm:prSet presAssocID="{39308B5F-A399-428F-9868-E53FFF2A9150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78D789-D83C-4DF1-8843-06BFC34053C5}" type="pres">
      <dgm:prSet presAssocID="{39308B5F-A399-428F-9868-E53FFF2A9150}" presName="parentRect" presStyleLbl="alignNode1" presStyleIdx="0" presStyleCnt="1" custFlipVert="0" custScaleX="154855" custScaleY="16845" custLinFactNeighborX="942" custLinFactNeighborY="44370"/>
      <dgm:spPr/>
      <dgm:t>
        <a:bodyPr/>
        <a:lstStyle/>
        <a:p>
          <a:endParaRPr lang="ru-RU"/>
        </a:p>
      </dgm:t>
    </dgm:pt>
    <dgm:pt modelId="{0966D8FE-C634-46AE-A292-CC1D874F229E}" type="pres">
      <dgm:prSet presAssocID="{39308B5F-A399-428F-9868-E53FFF2A9150}" presName="adorn" presStyleLbl="fgAccFollowNode1" presStyleIdx="0" presStyleCnt="1" custAng="0" custLinFactX="17813" custLinFactNeighborX="100000" custLinFactNeighborY="-498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64513BFB-3C7B-4DD1-ADB5-B246CA4F4E3F}" srcId="{39308B5F-A399-428F-9868-E53FFF2A9150}" destId="{25E627FF-8251-4557-B517-EACD5794649B}" srcOrd="1" destOrd="0" parTransId="{A34BEDE5-C05C-4454-A0CA-77D7B179423E}" sibTransId="{ED3D00D0-93E2-4CE9-80AE-45C2673BCB91}"/>
    <dgm:cxn modelId="{E64EF6AA-B5DF-4F36-8066-EAF8708E657C}" type="presOf" srcId="{D0114A40-FE1E-4BD9-9FEC-AC2190362367}" destId="{258A8B54-AEE0-410B-A4D0-E0853520E316}" srcOrd="0" destOrd="3" presId="urn:microsoft.com/office/officeart/2005/8/layout/bList2"/>
    <dgm:cxn modelId="{7C44F465-2C5E-4963-91C8-6629D5CE5AB3}" type="presOf" srcId="{4B35DC30-1307-44D7-BB5E-6B65FFA80AB1}" destId="{258A8B54-AEE0-410B-A4D0-E0853520E316}" srcOrd="0" destOrd="5" presId="urn:microsoft.com/office/officeart/2005/8/layout/bList2"/>
    <dgm:cxn modelId="{B6D6CC41-8FDD-4ADA-8225-EA566504FDEB}" srcId="{39308B5F-A399-428F-9868-E53FFF2A9150}" destId="{4B35DC30-1307-44D7-BB5E-6B65FFA80AB1}" srcOrd="5" destOrd="0" parTransId="{0984A490-D0D2-4757-AF2E-280BBBC322C9}" sibTransId="{F4F43295-2AAD-41B6-9E26-2A4635E93BD5}"/>
    <dgm:cxn modelId="{1CF1ECA7-E1B3-41DB-B716-4EB4B0403D26}" type="presOf" srcId="{39308B5F-A399-428F-9868-E53FFF2A9150}" destId="{0778D789-D83C-4DF1-8843-06BFC34053C5}" srcOrd="1" destOrd="0" presId="urn:microsoft.com/office/officeart/2005/8/layout/bList2"/>
    <dgm:cxn modelId="{F2D4ED2C-BD19-41E0-9EB4-DBA9B2710ABC}" type="presOf" srcId="{25E627FF-8251-4557-B517-EACD5794649B}" destId="{258A8B54-AEE0-410B-A4D0-E0853520E316}" srcOrd="0" destOrd="1" presId="urn:microsoft.com/office/officeart/2005/8/layout/bList2"/>
    <dgm:cxn modelId="{DA7D0962-B606-4CD9-B492-946B6A5F05DB}" srcId="{39308B5F-A399-428F-9868-E53FFF2A9150}" destId="{335BDA1A-60CF-4AAB-9D83-7BAAA65D5FD2}" srcOrd="0" destOrd="0" parTransId="{72B86F1B-2F2C-46B9-9B03-BB98FE1BF68C}" sibTransId="{33AFBA59-09CA-4824-B51A-3C42FB86910D}"/>
    <dgm:cxn modelId="{F6026B41-3A0C-4BC3-830C-972BF2AFC282}" type="presOf" srcId="{335BDA1A-60CF-4AAB-9D83-7BAAA65D5FD2}" destId="{258A8B54-AEE0-410B-A4D0-E0853520E316}" srcOrd="0" destOrd="0" presId="urn:microsoft.com/office/officeart/2005/8/layout/bList2"/>
    <dgm:cxn modelId="{AAB2A54C-C28A-4C05-9857-9E579365EE44}" srcId="{39308B5F-A399-428F-9868-E53FFF2A9150}" destId="{D137F665-1526-4611-A8BA-D73714278DD6}" srcOrd="6" destOrd="0" parTransId="{ECB629B1-00F8-4AA5-BF90-AB4FEE6870FA}" sibTransId="{1F5AE370-558B-4D36-9A3A-5C719F1B3F2C}"/>
    <dgm:cxn modelId="{C539A497-A4D6-4409-A2FA-485AA8D5328D}" type="presOf" srcId="{F73368C8-8425-48DD-8384-0557FA6EDB22}" destId="{258A8B54-AEE0-410B-A4D0-E0853520E316}" srcOrd="0" destOrd="2" presId="urn:microsoft.com/office/officeart/2005/8/layout/bList2"/>
    <dgm:cxn modelId="{FC56A0E3-F77F-472F-8548-2E5A73986A54}" srcId="{39308B5F-A399-428F-9868-E53FFF2A9150}" destId="{9AC07F5B-0681-4BCE-AB97-30A490AE7414}" srcOrd="4" destOrd="0" parTransId="{16EF2846-83DB-4683-B279-A53F94E067F4}" sibTransId="{57C1B8B8-CC90-42AB-82D5-1352C8D4BE94}"/>
    <dgm:cxn modelId="{4D207620-DB83-4714-8080-33B428EEA43D}" srcId="{39308B5F-A399-428F-9868-E53FFF2A9150}" destId="{F73368C8-8425-48DD-8384-0557FA6EDB22}" srcOrd="2" destOrd="0" parTransId="{0C7A47D4-CF68-4D9B-BE4D-F05D0B1D73DB}" sibTransId="{E72401AE-9492-4C4B-9135-82D1387768A6}"/>
    <dgm:cxn modelId="{65402250-749A-428C-B42C-4FD114D04CE1}" type="presOf" srcId="{D59E92F8-8F9D-4AEC-8DA6-47A6C9D2AB2E}" destId="{AC853369-70CF-406F-8794-2F9D3961B147}" srcOrd="0" destOrd="0" presId="urn:microsoft.com/office/officeart/2005/8/layout/bList2"/>
    <dgm:cxn modelId="{D669A0D3-7144-4B59-A2E2-ED90232830FB}" srcId="{D59E92F8-8F9D-4AEC-8DA6-47A6C9D2AB2E}" destId="{39308B5F-A399-428F-9868-E53FFF2A9150}" srcOrd="0" destOrd="0" parTransId="{1AB3442B-8CC2-462C-A304-61C4E23489A0}" sibTransId="{D37F765D-4488-43FD-BC7A-727B31891E1D}"/>
    <dgm:cxn modelId="{A58D46DE-D3D5-4D58-816A-4B7B1C20142D}" type="presOf" srcId="{9AC07F5B-0681-4BCE-AB97-30A490AE7414}" destId="{258A8B54-AEE0-410B-A4D0-E0853520E316}" srcOrd="0" destOrd="4" presId="urn:microsoft.com/office/officeart/2005/8/layout/bList2"/>
    <dgm:cxn modelId="{D588B4D5-0957-46BF-A67A-E914D668DD69}" type="presOf" srcId="{D137F665-1526-4611-A8BA-D73714278DD6}" destId="{258A8B54-AEE0-410B-A4D0-E0853520E316}" srcOrd="0" destOrd="6" presId="urn:microsoft.com/office/officeart/2005/8/layout/bList2"/>
    <dgm:cxn modelId="{7EE33225-C7C5-4CBF-84B8-127B76B0B745}" srcId="{39308B5F-A399-428F-9868-E53FFF2A9150}" destId="{D0114A40-FE1E-4BD9-9FEC-AC2190362367}" srcOrd="3" destOrd="0" parTransId="{8A3D8D1A-89F0-4976-B236-954C6C7ED9BA}" sibTransId="{3901369E-293E-4A99-835A-C56AA8868A68}"/>
    <dgm:cxn modelId="{D4F41D52-B765-4AD3-B0F9-1D0620C913A0}" type="presOf" srcId="{39308B5F-A399-428F-9868-E53FFF2A9150}" destId="{562B2005-5063-4AF1-9F7F-8F76AB6CFC67}" srcOrd="0" destOrd="0" presId="urn:microsoft.com/office/officeart/2005/8/layout/bList2"/>
    <dgm:cxn modelId="{60256698-CBB6-4A30-9AD2-408FA667AF80}" type="presParOf" srcId="{AC853369-70CF-406F-8794-2F9D3961B147}" destId="{93D03EE5-7F89-4670-84BE-71B498EB80B8}" srcOrd="0" destOrd="0" presId="urn:microsoft.com/office/officeart/2005/8/layout/bList2"/>
    <dgm:cxn modelId="{782F8153-C94E-4CAF-8763-7FC3C701EAC3}" type="presParOf" srcId="{93D03EE5-7F89-4670-84BE-71B498EB80B8}" destId="{258A8B54-AEE0-410B-A4D0-E0853520E316}" srcOrd="0" destOrd="0" presId="urn:microsoft.com/office/officeart/2005/8/layout/bList2"/>
    <dgm:cxn modelId="{28F21057-2ED0-4626-A9F0-0CD3A56849EF}" type="presParOf" srcId="{93D03EE5-7F89-4670-84BE-71B498EB80B8}" destId="{562B2005-5063-4AF1-9F7F-8F76AB6CFC67}" srcOrd="1" destOrd="0" presId="urn:microsoft.com/office/officeart/2005/8/layout/bList2"/>
    <dgm:cxn modelId="{99B95D24-91EF-4971-82F3-41890386E4C6}" type="presParOf" srcId="{93D03EE5-7F89-4670-84BE-71B498EB80B8}" destId="{0778D789-D83C-4DF1-8843-06BFC34053C5}" srcOrd="2" destOrd="0" presId="urn:microsoft.com/office/officeart/2005/8/layout/bList2"/>
    <dgm:cxn modelId="{28B80BF7-4307-4BC6-B51F-6181FF957DDE}" type="presParOf" srcId="{93D03EE5-7F89-4670-84BE-71B498EB80B8}" destId="{0966D8FE-C634-46AE-A292-CC1D874F229E}" srcOrd="3" destOrd="0" presId="urn:microsoft.com/office/officeart/2005/8/layout/b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ADD6E-AE17-463B-9F02-6D9D8600831D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FE3F-32E0-4938-8D9F-25C2061BA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ADD6E-AE17-463B-9F02-6D9D8600831D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FE3F-32E0-4938-8D9F-25C2061BA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ADD6E-AE17-463B-9F02-6D9D8600831D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FE3F-32E0-4938-8D9F-25C2061BA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ADD6E-AE17-463B-9F02-6D9D8600831D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FE3F-32E0-4938-8D9F-25C2061BA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ADD6E-AE17-463B-9F02-6D9D8600831D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FE3F-32E0-4938-8D9F-25C2061BA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ADD6E-AE17-463B-9F02-6D9D8600831D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FE3F-32E0-4938-8D9F-25C2061BA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ADD6E-AE17-463B-9F02-6D9D8600831D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FE3F-32E0-4938-8D9F-25C2061BA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ADD6E-AE17-463B-9F02-6D9D8600831D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FE3F-32E0-4938-8D9F-25C2061BA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ADD6E-AE17-463B-9F02-6D9D8600831D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FE3F-32E0-4938-8D9F-25C2061BA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ADD6E-AE17-463B-9F02-6D9D8600831D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FE3F-32E0-4938-8D9F-25C2061BA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ADD6E-AE17-463B-9F02-6D9D8600831D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EFE3F-32E0-4938-8D9F-25C2061BA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ADD6E-AE17-463B-9F02-6D9D8600831D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EFE3F-32E0-4938-8D9F-25C2061BA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jukssh.uln.sportsng.ru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go.mail.ru/redir?src=1b3146&amp;via_page=1&amp;type=sr&amp;redir=eJzLKCkpKLbS10_JL8hPKjI31isq1U_KyU_XN2RgMDQ1MzEFAjNDhlbBnj05PX4Md53-VyxQSlwPAPCvEps&amp;user_type=42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dopobr73.ru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novyj_risu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025" y="338137"/>
            <a:ext cx="6457950" cy="6181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190531_1026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337690">
            <a:off x="116066" y="500042"/>
            <a:ext cx="3567145" cy="3357586"/>
          </a:xfrm>
          <a:prstGeom prst="rect">
            <a:avLst/>
          </a:prstGeom>
        </p:spPr>
      </p:pic>
      <p:pic>
        <p:nvPicPr>
          <p:cNvPr id="3" name="Рисунок 2" descr="IMG_20180412_1152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045937">
            <a:off x="3761280" y="366162"/>
            <a:ext cx="4857752" cy="3643314"/>
          </a:xfrm>
          <a:prstGeom prst="rect">
            <a:avLst/>
          </a:prstGeom>
        </p:spPr>
      </p:pic>
      <p:pic>
        <p:nvPicPr>
          <p:cNvPr id="6" name="Рисунок 5" descr="Image-1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8794" y="3143248"/>
            <a:ext cx="5214974" cy="34502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915bbe4c086310eb7860d185f1e12c0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83797" y="2643182"/>
            <a:ext cx="3640017" cy="3643338"/>
          </a:xfr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28597" y="428604"/>
            <a:ext cx="5143536" cy="571504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Сертификат призван обеспечить более высокое качество программ дополнительного образования детей. </a:t>
            </a:r>
          </a:p>
          <a:p>
            <a:r>
              <a:rPr lang="ru-RU" dirty="0"/>
              <a:t>В настоящее время ребенок может бесплатно посещать кружки и секции, но обучение детей финансируется государством исходя из плана набора детей и практически не зависит от реальной наполняемости групп — как правило, планы устанавливают сами учреждения или муниципалитеты, не проводя должным образом аналитику и не меняя план годами. </a:t>
            </a:r>
          </a:p>
          <a:p>
            <a:r>
              <a:rPr lang="ru-RU" dirty="0"/>
              <a:t>После внедрения системы персонифицированного финансирования родители будут сами выбирать, какую программу финансировать — оплачивать за счет средств Сертификата.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0000FF"/>
                </a:solidFill>
              </a:rPr>
              <a:t>МУ ДО «Центр детского творчества»</a:t>
            </a:r>
            <a:endParaRPr lang="ru-RU" dirty="0">
              <a:solidFill>
                <a:srgbClr val="0000FF"/>
              </a:solidFill>
            </a:endParaRPr>
          </a:p>
          <a:p>
            <a:r>
              <a:rPr lang="ru-RU" dirty="0"/>
              <a:t>МУ ДО «Центр детского творчества» – многопрофильное  учреждение  дополнительного  образования  –  является  составной  частью системы образования  Николаевского района.</a:t>
            </a:r>
          </a:p>
          <a:p>
            <a:r>
              <a:rPr lang="ru-RU" dirty="0"/>
              <a:t>Деятельность Центра детского творчества предусматривает</a:t>
            </a:r>
          </a:p>
          <a:p>
            <a:pPr lvl="0"/>
            <a:r>
              <a:rPr lang="ru-RU" dirty="0"/>
              <a:t>Организацию учебного процесса</a:t>
            </a:r>
          </a:p>
          <a:p>
            <a:pPr lvl="0"/>
            <a:r>
              <a:rPr lang="ru-RU" dirty="0"/>
              <a:t>Организацию воспитательной работы с учащимися</a:t>
            </a:r>
          </a:p>
          <a:p>
            <a:pPr lvl="0"/>
            <a:r>
              <a:rPr lang="ru-RU" dirty="0"/>
              <a:t>Работу с родителями и социальными партнерами</a:t>
            </a:r>
          </a:p>
          <a:p>
            <a:pPr lvl="0"/>
            <a:r>
              <a:rPr lang="ru-RU" dirty="0"/>
              <a:t>Организацию методической деятельности </a:t>
            </a:r>
          </a:p>
          <a:p>
            <a:pPr lvl="0"/>
            <a:r>
              <a:rPr lang="ru-RU" dirty="0"/>
              <a:t>Организацию деятельности Центра детского творчества как организационно-методического центра воспитательного пространства образовательных учреждений Николаевского района</a:t>
            </a:r>
          </a:p>
          <a:p>
            <a:pPr>
              <a:buNone/>
            </a:pPr>
            <a:r>
              <a:rPr lang="ru-RU" dirty="0" smtClean="0"/>
              <a:t>      В </a:t>
            </a:r>
            <a:r>
              <a:rPr lang="ru-RU" dirty="0"/>
              <a:t>ЦДТ реализуется 9 общеобразовательных  программ: из них, 6 программ художественной направленности,  2 естественнонаучной направленности, 1 социально- педагогической. </a:t>
            </a:r>
          </a:p>
          <a:p>
            <a:endParaRPr lang="ru-RU" dirty="0"/>
          </a:p>
        </p:txBody>
      </p:sp>
      <p:pic>
        <p:nvPicPr>
          <p:cNvPr id="10" name="Рисунок 9" descr="http://school13mariinsk.edusite.ru/images/navigator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14290"/>
            <a:ext cx="4747423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school13mariinsk.edusite.ru/images/navigator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14290"/>
            <a:ext cx="4533109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одержимое 10"/>
          <p:cNvSpPr>
            <a:spLocks noGrp="1"/>
          </p:cNvSpPr>
          <p:nvPr>
            <p:ph idx="4294967295"/>
          </p:nvPr>
        </p:nvSpPr>
        <p:spPr>
          <a:xfrm>
            <a:off x="714348" y="1600200"/>
            <a:ext cx="7786742" cy="497207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b="1" u="sng" dirty="0">
                <a:solidFill>
                  <a:srgbClr val="0000FF"/>
                </a:solidFill>
              </a:rPr>
              <a:t>МКУ ДО ДЕТСКО-ЮНОШЕСКАЯ СПОРТИВНАЯ </a:t>
            </a:r>
            <a:r>
              <a:rPr lang="ru-RU" sz="8000" b="1" u="sng" dirty="0" smtClean="0">
                <a:solidFill>
                  <a:srgbClr val="0000FF"/>
                </a:solidFill>
              </a:rPr>
              <a:t>ШКОЛА</a:t>
            </a:r>
          </a:p>
          <a:p>
            <a:pPr>
              <a:buNone/>
            </a:pPr>
            <a:r>
              <a:rPr lang="ru-RU" sz="8000" dirty="0" smtClean="0"/>
              <a:t>      Основным </a:t>
            </a:r>
            <a:r>
              <a:rPr lang="ru-RU" sz="8000" dirty="0"/>
              <a:t>направлением в работе детско-юношеской спортивной школы является оздоровительное направление, которое позволяет привлечь к занятиям спортом как можно больше учащихся. В новом учебном году </a:t>
            </a:r>
            <a:r>
              <a:rPr lang="ru-RU" sz="8000" dirty="0" err="1"/>
              <a:t>учебно</a:t>
            </a:r>
            <a:r>
              <a:rPr lang="ru-RU" sz="8000" dirty="0"/>
              <a:t> – тренировочные занятия будут проводиться, для  детей в возрасте от 7 до 18 лет по следующим направлениям: футбол, легкая атлетика, волейбол. </a:t>
            </a:r>
            <a:r>
              <a:rPr lang="ru-RU" sz="8000" dirty="0" smtClean="0"/>
              <a:t>Спортивная </a:t>
            </a:r>
            <a:r>
              <a:rPr lang="ru-RU" sz="8000" dirty="0"/>
              <a:t>школа имеет все условия для проведения полноценного учебно-тренировочного процесса</a:t>
            </a:r>
            <a:r>
              <a:rPr lang="ru-RU" sz="8000" dirty="0" smtClean="0"/>
              <a:t>.</a:t>
            </a:r>
          </a:p>
          <a:p>
            <a:pPr>
              <a:buNone/>
            </a:pPr>
            <a:endParaRPr lang="ru-RU" sz="8000" b="1" dirty="0"/>
          </a:p>
          <a:p>
            <a:pPr>
              <a:buNone/>
            </a:pPr>
            <a:r>
              <a:rPr lang="ru-RU" sz="8000" b="1" dirty="0" smtClean="0">
                <a:hlinkClick r:id="rId3"/>
              </a:rPr>
              <a:t>МБУ ДО «ДЕТСКО-ЮНОШЕСКАЯ КОННО-СПОРТИВНАЯ ШКОЛА»</a:t>
            </a:r>
            <a:endParaRPr lang="ru-RU" sz="8000" b="1" dirty="0" smtClean="0"/>
          </a:p>
          <a:p>
            <a:pPr>
              <a:buNone/>
            </a:pPr>
            <a:r>
              <a:rPr lang="ru-RU" sz="8000" dirty="0" smtClean="0"/>
              <a:t>Осуществляет </a:t>
            </a:r>
            <a:r>
              <a:rPr lang="ru-RU" sz="8000" dirty="0"/>
              <a:t>свою работу с учащимися по физкультурно-спортивной программе по следующим направлениям:</a:t>
            </a:r>
          </a:p>
          <a:p>
            <a:pPr lvl="0"/>
            <a:r>
              <a:rPr lang="ru-RU" sz="8000" dirty="0"/>
              <a:t>Начальная подготовка;</a:t>
            </a:r>
          </a:p>
          <a:p>
            <a:pPr lvl="0"/>
            <a:r>
              <a:rPr lang="ru-RU" sz="8000" dirty="0"/>
              <a:t>Конкур (преодоление препятствий);</a:t>
            </a:r>
          </a:p>
          <a:p>
            <a:pPr lvl="0"/>
            <a:r>
              <a:rPr lang="ru-RU" sz="8000" dirty="0"/>
              <a:t>Выездка (высшая школа верховой езды);</a:t>
            </a:r>
          </a:p>
          <a:p>
            <a:pPr lvl="0"/>
            <a:r>
              <a:rPr lang="ru-RU" sz="8000" dirty="0"/>
              <a:t>Лечебная верховая езда.</a:t>
            </a:r>
          </a:p>
          <a:p>
            <a:pPr>
              <a:buNone/>
            </a:pPr>
            <a:r>
              <a:rPr lang="ru-RU" sz="8000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microsoft-education-licensing-head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3" name="Рисунок 2" descr="744244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microsoft-education-licensing-head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72330" cy="6858000"/>
          </a:xfrm>
          <a:prstGeom prst="rect">
            <a:avLst/>
          </a:prstGeom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643306" y="214290"/>
            <a:ext cx="5214974" cy="6357982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Персонифицированное </a:t>
            </a:r>
            <a:r>
              <a:rPr lang="ru-RU" dirty="0"/>
              <a:t>дополнительное образование детей – это система, предусматривающая закрепление обязательств государства по оплате того образования, в котором прежде всего заинтересован ребенок.  </a:t>
            </a:r>
            <a:endParaRPr lang="ru-RU" dirty="0" smtClean="0"/>
          </a:p>
          <a:p>
            <a:r>
              <a:rPr lang="ru-RU" dirty="0" smtClean="0"/>
              <a:t>Сертификаты </a:t>
            </a:r>
            <a:r>
              <a:rPr lang="ru-RU" dirty="0"/>
              <a:t>будут предоставлять детям возможность выбирать и записываться, в том числе с помощью навигатора дополнительного образования, в кружки и секции муниципальных организаций. </a:t>
            </a:r>
            <a:endParaRPr lang="ru-RU" dirty="0" smtClean="0"/>
          </a:p>
          <a:p>
            <a:r>
              <a:rPr lang="ru-RU" dirty="0" smtClean="0"/>
              <a:t>За </a:t>
            </a:r>
            <a:r>
              <a:rPr lang="ru-RU" dirty="0"/>
              <a:t>именным сертификатом ребенка будут закреплены бюджетные средства для оплаты кружков и секций дополнительного образования, которые ребенок сможет использовать в любой организации вне зависимости от форм собственности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4857752" y="2714620"/>
          <a:ext cx="4103316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79512" y="285728"/>
            <a:ext cx="83215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+mj-lt"/>
                <a:ea typeface="PT Astra Serif" pitchFamily="18" charset="-52"/>
              </a:rPr>
              <a:t>Муниципальный опорный центр дополнительного образования детей</a:t>
            </a:r>
            <a:r>
              <a:rPr lang="ru-RU" sz="2400" dirty="0" smtClean="0">
                <a:solidFill>
                  <a:srgbClr val="0000FF"/>
                </a:solidFill>
                <a:latin typeface="PT Astra Serif" pitchFamily="18" charset="-52"/>
                <a:ea typeface="PT Astra Serif" pitchFamily="18" charset="-52"/>
              </a:rPr>
              <a:t>, </a:t>
            </a:r>
          </a:p>
          <a:p>
            <a:r>
              <a:rPr lang="ru-RU" sz="2400" b="1" dirty="0" smtClean="0">
                <a:solidFill>
                  <a:srgbClr val="0000FF"/>
                </a:solidFill>
                <a:latin typeface="+mj-lt"/>
                <a:ea typeface="PT Astra Serif" pitchFamily="18" charset="-52"/>
              </a:rPr>
              <a:t>реализует задачи Приоритетного проекта в муниципалитете. </a:t>
            </a:r>
            <a:endParaRPr lang="ru-RU" sz="2400" b="1" dirty="0">
              <a:solidFill>
                <a:srgbClr val="0000FF"/>
              </a:solidFill>
              <a:latin typeface="+mj-lt"/>
              <a:ea typeface="PT Astra Serif" pitchFamily="18" charset="-52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72132" y="1357298"/>
            <a:ext cx="33575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PT Astra Serif" pitchFamily="18" charset="-52"/>
              </a:rPr>
              <a:t>МОЦ – ЯДРО СИСТЕМЫ ДОПОЛНИТЕЛЬНОГО ОБРАЗОВАНИЯ В МУНИЦИПАЛИТЕТЕ</a:t>
            </a:r>
            <a:endParaRPr lang="ru-RU" b="1" dirty="0">
              <a:ea typeface="PT Astra Serif" pitchFamily="18" charset="-52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282" y="1785926"/>
            <a:ext cx="45005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1" dirty="0" smtClean="0">
                <a:latin typeface="PT Astra Serif" pitchFamily="18" charset="-52"/>
                <a:ea typeface="PT Astra Serif" pitchFamily="18" charset="-52"/>
              </a:rPr>
              <a:t>    </a:t>
            </a:r>
            <a:r>
              <a:rPr lang="ru-RU" sz="2000" b="1" i="1" dirty="0" smtClean="0">
                <a:ea typeface="PT Astra Serif" pitchFamily="18" charset="-52"/>
              </a:rPr>
              <a:t>ОСНОВНЫЕ НАПРАВЛЕНИЯ</a:t>
            </a:r>
            <a:r>
              <a:rPr lang="en-US" sz="2000" b="1" i="1" dirty="0" smtClean="0">
                <a:ea typeface="PT Astra Serif" pitchFamily="18" charset="-52"/>
              </a:rPr>
              <a:t> </a:t>
            </a:r>
            <a:r>
              <a:rPr lang="ru-RU" sz="2000" b="1" i="1" dirty="0" smtClean="0">
                <a:ea typeface="PT Astra Serif" pitchFamily="18" charset="-52"/>
              </a:rPr>
              <a:t>ДЕЯТЕЛЬНОСТИ МОЦ</a:t>
            </a:r>
            <a:endParaRPr lang="ru-RU" sz="2000" b="1" i="1" dirty="0">
              <a:ea typeface="PT Astra Serif" pitchFamily="18" charset="-52"/>
            </a:endParaRPr>
          </a:p>
        </p:txBody>
      </p:sp>
      <p:graphicFrame>
        <p:nvGraphicFramePr>
          <p:cNvPr id="17" name="Схема 16"/>
          <p:cNvGraphicFramePr/>
          <p:nvPr/>
        </p:nvGraphicFramePr>
        <p:xfrm>
          <a:off x="285720" y="2643182"/>
          <a:ext cx="4286280" cy="3929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158269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793" y="231082"/>
            <a:ext cx="6582794" cy="6269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hildren-kids-background-frame-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«Навигатор дополнительного образования 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Ульяновской области»</a:t>
            </a:r>
            <a:r>
              <a:rPr lang="ru-RU" sz="2400" dirty="0" smtClean="0">
                <a:solidFill>
                  <a:srgbClr val="0000FF"/>
                </a:solidFill>
              </a:rPr>
              <a:t> 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1285860"/>
            <a:ext cx="7358114" cy="521497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это </a:t>
            </a:r>
            <a:r>
              <a:rPr lang="ru-RU" dirty="0"/>
              <a:t>информационный портал, единая база кружков, секций, объединений различной направленностей. Навигатор обеспечивает доступ к современным общеобразовательным программам дополнительного образования и позволяет родителям </a:t>
            </a:r>
            <a:r>
              <a:rPr lang="ru-RU" dirty="0" smtClean="0"/>
              <a:t>и </a:t>
            </a:r>
            <a:r>
              <a:rPr lang="ru-RU" dirty="0"/>
              <a:t>детям получить информацию о дополнительном образовании в регионе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В рамках приоритетного проекта </a:t>
            </a:r>
            <a:r>
              <a:rPr lang="ru-RU" b="1" dirty="0">
                <a:solidFill>
                  <a:srgbClr val="0000FF"/>
                </a:solidFill>
              </a:rPr>
              <a:t>«Доступное дополнительное образование» </a:t>
            </a:r>
            <a:r>
              <a:rPr lang="ru-RU" dirty="0"/>
              <a:t>на портале собрана общая база всех кружков и секций, которые действуют на территории Ульяновской области.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База</a:t>
            </a:r>
            <a:r>
              <a:rPr lang="ru-RU" dirty="0"/>
              <a:t>, где каждый ребёнок может выбрать занятие по своему </a:t>
            </a:r>
            <a:r>
              <a:rPr lang="ru-RU" dirty="0" smtClean="0"/>
              <a:t>нраву, база</a:t>
            </a:r>
            <a:r>
              <a:rPr lang="ru-RU" dirty="0"/>
              <a:t>, которая обеспечивает для родителей выбор качественного дополнительного образования.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Ребята </a:t>
            </a:r>
            <a:r>
              <a:rPr lang="ru-RU" dirty="0"/>
              <a:t>смогут развить свои таланты не только в рисовании, пении, танцах, но и погрузиться в мир информационных технологий.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hildren-kids-background-frame-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1026" name="AutoShape 2" descr="https://gccbg.com/wp-content/uploads/2018/06/children-kids-background-frame-3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gccbg.com/wp-content/uploads/2018/06/children-kids-background-frame-3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gccbg.com/wp-content/uploads/2018/06/children-kids-background-frame-3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Памятка для родителей.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214282" y="857232"/>
            <a:ext cx="7786742" cy="557216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Чтобы записать ребенка на образовательную программы дополнительного образования  необходимо:</a:t>
            </a:r>
          </a:p>
          <a:p>
            <a:pPr lvl="0">
              <a:buNone/>
            </a:pPr>
            <a:r>
              <a:rPr lang="ru-RU" sz="3400" b="1" dirty="0">
                <a:solidFill>
                  <a:srgbClr val="0000FF"/>
                </a:solidFill>
              </a:rPr>
              <a:t>1. Регистрация на сайте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Заходим на сайт «Навигатор дополнительного образования Ульяновской области»</a:t>
            </a:r>
            <a:r>
              <a:rPr lang="ru-RU" b="1" dirty="0">
                <a:solidFill>
                  <a:srgbClr val="0000FF"/>
                </a:solidFill>
              </a:rPr>
              <a:t> </a:t>
            </a:r>
            <a:r>
              <a:rPr lang="ru-RU" b="1" u="sng" dirty="0">
                <a:solidFill>
                  <a:srgbClr val="0000FF"/>
                </a:solidFill>
                <a:hlinkClick r:id="rId3"/>
              </a:rPr>
              <a:t>dor73.ru/</a:t>
            </a:r>
            <a:r>
              <a:rPr lang="ru-RU" b="1" u="sng" dirty="0" err="1">
                <a:solidFill>
                  <a:srgbClr val="0000FF"/>
                </a:solidFill>
                <a:hlinkClick r:id="rId3"/>
              </a:rPr>
              <a:t>blog</a:t>
            </a:r>
            <a:r>
              <a:rPr lang="ru-RU" b="1" u="sng" dirty="0">
                <a:solidFill>
                  <a:srgbClr val="0000FF"/>
                </a:solidFill>
                <a:hlinkClick r:id="rId3"/>
              </a:rPr>
              <a:t>/1</a:t>
            </a:r>
            <a:r>
              <a:rPr lang="ru-RU" b="1" dirty="0">
                <a:solidFill>
                  <a:srgbClr val="0000FF"/>
                </a:solidFill>
              </a:rPr>
              <a:t>   </a:t>
            </a:r>
            <a:r>
              <a:rPr lang="ru-RU" dirty="0"/>
              <a:t>навигатор дети Нажимаем «Регистрация». Заполняем следующие обязательные поля:</a:t>
            </a:r>
            <a:br>
              <a:rPr lang="ru-RU" dirty="0"/>
            </a:br>
            <a:r>
              <a:rPr lang="ru-RU" dirty="0"/>
              <a:t>• муниципальное образование (выбирается из списка) по месту проживания;</a:t>
            </a:r>
            <a:br>
              <a:rPr lang="ru-RU" dirty="0"/>
            </a:br>
            <a:r>
              <a:rPr lang="ru-RU" dirty="0"/>
              <a:t>• ФИО;</a:t>
            </a:r>
            <a:br>
              <a:rPr lang="ru-RU" dirty="0"/>
            </a:br>
            <a:r>
              <a:rPr lang="ru-RU" dirty="0"/>
              <a:t>• номер мобильного телефона;</a:t>
            </a:r>
            <a:br>
              <a:rPr lang="ru-RU" dirty="0"/>
            </a:br>
            <a:r>
              <a:rPr lang="ru-RU" dirty="0"/>
              <a:t>• адрес электронной почты;</a:t>
            </a:r>
            <a:br>
              <a:rPr lang="ru-RU" dirty="0"/>
            </a:br>
            <a:r>
              <a:rPr lang="ru-RU" dirty="0"/>
              <a:t>• пароль.</a:t>
            </a:r>
            <a:br>
              <a:rPr lang="ru-RU" dirty="0"/>
            </a:br>
            <a:r>
              <a:rPr lang="ru-RU" dirty="0"/>
              <a:t>Отправляем данные на обработку, нажав на кнопку «Зарегистрироваться». На указанную электронную почту будет выслано системное сообщение с просьбой подтверждения регистрации в Навигаторе путем перехода по ссылке.</a:t>
            </a:r>
            <a:br>
              <a:rPr lang="ru-RU" dirty="0"/>
            </a:br>
            <a:r>
              <a:rPr lang="ru-RU" dirty="0"/>
              <a:t>Процесс подтверждения регистрации обязателен!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hildren-kids-background-frame-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85728"/>
            <a:ext cx="6829444" cy="6072230"/>
          </a:xfrm>
        </p:spPr>
        <p:txBody>
          <a:bodyPr>
            <a:normAutofit fontScale="70000" lnSpcReduction="20000"/>
          </a:bodyPr>
          <a:lstStyle/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r>
              <a:rPr lang="ru-RU" sz="3400" b="1" dirty="0" smtClean="0">
                <a:solidFill>
                  <a:srgbClr val="0000FF"/>
                </a:solidFill>
              </a:rPr>
              <a:t>2</a:t>
            </a:r>
            <a:r>
              <a:rPr lang="ru-RU" sz="3400" b="1" dirty="0">
                <a:solidFill>
                  <a:srgbClr val="0000FF"/>
                </a:solidFill>
              </a:rPr>
              <a:t>. Личный кабинет пользователя. </a:t>
            </a:r>
            <a:endParaRPr lang="ru-RU" sz="3400" b="1" dirty="0" smtClean="0">
              <a:solidFill>
                <a:srgbClr val="0000FF"/>
              </a:solidFill>
            </a:endParaRPr>
          </a:p>
          <a:p>
            <a:pPr lvl="0">
              <a:buNone/>
            </a:pPr>
            <a:r>
              <a:rPr lang="ru-RU" dirty="0"/>
              <a:t> </a:t>
            </a:r>
            <a:r>
              <a:rPr lang="ru-RU" dirty="0" smtClean="0"/>
              <a:t>             После </a:t>
            </a:r>
            <a:r>
              <a:rPr lang="ru-RU" dirty="0"/>
              <a:t>регистрации на сайте родителю будет предоставлен доступ в личный кабинет, в котором необходимо добавить данные детей в разделе «Дети»: ФИО и дату рождения. </a:t>
            </a:r>
            <a:endParaRPr lang="ru-RU" dirty="0" smtClean="0"/>
          </a:p>
          <a:p>
            <a:pPr lvl="0">
              <a:buNone/>
            </a:pPr>
            <a:r>
              <a:rPr lang="ru-RU" dirty="0"/>
              <a:t> </a:t>
            </a:r>
            <a:r>
              <a:rPr lang="ru-RU" dirty="0" smtClean="0"/>
              <a:t>         Также </a:t>
            </a:r>
            <a:r>
              <a:rPr lang="ru-RU" dirty="0"/>
              <a:t>родитель получает доступ к каталогу программ, на которые ведется запись, просмотру истории поданных заявок, сможет редактировать свой профиль, оставлять отзывы к программам. На электронную почту, указанную при регистрации, родитель будет получать уведомления об изменении статуса поданных заявок на участие в выбранных программах, размещенных в Навигаторе. </a:t>
            </a:r>
            <a:endParaRPr lang="ru-RU" dirty="0" smtClean="0"/>
          </a:p>
          <a:p>
            <a:pPr lvl="0">
              <a:buNone/>
            </a:pP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     С  1 </a:t>
            </a:r>
            <a:r>
              <a:rPr lang="ru-RU" b="1" dirty="0">
                <a:solidFill>
                  <a:srgbClr val="FF0000"/>
                </a:solidFill>
              </a:rPr>
              <a:t>по 31 августа 2019 года </a:t>
            </a:r>
            <a:r>
              <a:rPr lang="ru-RU" dirty="0"/>
              <a:t>откроется запись на образовательные программы Навигатора. В течение трех рабочих дней после записи необходимо будет заполнить заявление и договора у администрации учреждения, реализующего выбранную вами программ.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c9dacd6ff6bd2f722bcf5935dd427f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428604"/>
            <a:ext cx="5072098" cy="507209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55721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/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0000FF"/>
                </a:solidFill>
                <a:cs typeface="MV Boli" pitchFamily="2" charset="0"/>
              </a:rPr>
              <a:t>Что </a:t>
            </a:r>
            <a:r>
              <a:rPr lang="ru-RU" b="1" dirty="0">
                <a:solidFill>
                  <a:srgbClr val="0000FF"/>
                </a:solidFill>
                <a:cs typeface="MV Boli" pitchFamily="2" charset="0"/>
              </a:rPr>
              <a:t>такое сертификат дополнительного образования?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7158" y="500042"/>
            <a:ext cx="8358246" cy="5929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/>
              <a:t>       Сертификат </a:t>
            </a:r>
            <a:r>
              <a:rPr lang="ru-RU" sz="2000" i="1" dirty="0"/>
              <a:t>дополнительного образования - это именной документ, который предоставляется каждому ребенку в возрасте от 5 до 18 лет виде электронного идентификационного номера. Чтобы получить сертификат необходимо отправить заявку на его получение в системе «Навигатор дополнительного образования Ульяновской области» </a:t>
            </a:r>
            <a:r>
              <a:rPr lang="ru-RU" sz="2000" b="1" i="1" dirty="0">
                <a:hlinkClick r:id="rId2"/>
              </a:rPr>
              <a:t>https://dopobr73.ru/</a:t>
            </a:r>
            <a:r>
              <a:rPr lang="ru-RU" sz="2000" b="1" i="1" dirty="0"/>
              <a:t>.</a:t>
            </a:r>
          </a:p>
          <a:p>
            <a:pPr>
              <a:buNone/>
            </a:pPr>
            <a:r>
              <a:rPr lang="ru-RU" sz="2000" b="1" i="1" dirty="0" smtClean="0"/>
              <a:t>     </a:t>
            </a:r>
            <a:r>
              <a:rPr lang="ru-RU" sz="2400" b="1" i="1" dirty="0" smtClean="0">
                <a:solidFill>
                  <a:srgbClr val="0000FF"/>
                </a:solidFill>
              </a:rPr>
              <a:t> Основные </a:t>
            </a:r>
            <a:r>
              <a:rPr lang="ru-RU" sz="2400" b="1" i="1" dirty="0">
                <a:solidFill>
                  <a:srgbClr val="0000FF"/>
                </a:solidFill>
              </a:rPr>
              <a:t>особенности сертификата на дополнительное образование:</a:t>
            </a:r>
            <a:endParaRPr lang="ru-RU" sz="2400" dirty="0">
              <a:solidFill>
                <a:srgbClr val="0000FF"/>
              </a:solidFill>
            </a:endParaRPr>
          </a:p>
          <a:p>
            <a:pPr>
              <a:buNone/>
            </a:pPr>
            <a:r>
              <a:rPr lang="ru-RU" sz="2000" dirty="0"/>
              <a:t>1. Сертификат будет выдаваться единожды и действовать до достижения ребёнком возраста 18 лет. Его не нужно будет получать каждый учебный год.</a:t>
            </a:r>
          </a:p>
          <a:p>
            <a:pPr>
              <a:buNone/>
            </a:pPr>
            <a:r>
              <a:rPr lang="ru-RU" sz="2000" dirty="0"/>
              <a:t>2. Отсутствует возможность обналичить средства и расходовать их не по назначению. Баланс сертификата отражается в личном кабинете родителей, а списание средств осуществляется только за услуги, которыми ребенок воспользовался. </a:t>
            </a:r>
          </a:p>
          <a:p>
            <a:pPr>
              <a:buNone/>
            </a:pPr>
            <a:r>
              <a:rPr lang="ru-RU" sz="2000" dirty="0"/>
              <a:t>3. Номинал сертификата определяется администрацией муниципалитета и является фиксированным на календарный год.</a:t>
            </a:r>
          </a:p>
          <a:p>
            <a:endParaRPr lang="ru-RU" sz="2000" dirty="0"/>
          </a:p>
        </p:txBody>
      </p:sp>
      <p:sp>
        <p:nvSpPr>
          <p:cNvPr id="14339" name="AutoShape 3" descr="https://www.xn--125-5cdu0cq4b.xn--p1ai/upload/iblock/f91/f915bbe4c086310eb7860d185f1e12c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QkYQt2LrwsA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 rot="280098">
            <a:off x="4929190" y="428604"/>
            <a:ext cx="3881437" cy="2911475"/>
          </a:xfrm>
        </p:spPr>
      </p:pic>
      <p:pic>
        <p:nvPicPr>
          <p:cNvPr id="8" name="Рисунок 7" descr="20190522_11575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3000372"/>
            <a:ext cx="4667283" cy="3500462"/>
          </a:xfrm>
          <a:prstGeom prst="rect">
            <a:avLst/>
          </a:prstGeom>
        </p:spPr>
      </p:pic>
      <p:pic>
        <p:nvPicPr>
          <p:cNvPr id="7" name="Рисунок 6" descr="IMG-afcf419dbaf4d01e618e14b34cbebfb9-V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93478">
            <a:off x="357158" y="571480"/>
            <a:ext cx="4333873" cy="3250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766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 rot="21186178">
            <a:off x="210384" y="291231"/>
            <a:ext cx="5080000" cy="3810000"/>
          </a:xfrm>
        </p:spPr>
      </p:pic>
      <p:pic>
        <p:nvPicPr>
          <p:cNvPr id="5" name="Рисунок 4" descr="IMG_284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372">
            <a:off x="4357686" y="642918"/>
            <a:ext cx="4508496" cy="3381372"/>
          </a:xfrm>
          <a:prstGeom prst="rect">
            <a:avLst/>
          </a:prstGeom>
        </p:spPr>
      </p:pic>
      <p:pic>
        <p:nvPicPr>
          <p:cNvPr id="6" name="Рисунок 5" descr="j-kYZ3R8aEU_t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108" y="2643182"/>
            <a:ext cx="5715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697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«Навигатор дополнительного образования  Ульяновской области» </vt:lpstr>
      <vt:lpstr>Памятка для родителей. </vt:lpstr>
      <vt:lpstr>Слайд 5</vt:lpstr>
      <vt:lpstr> Что такое сертификат дополнительного образования?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для родителей.</dc:title>
  <dc:creator>user</dc:creator>
  <cp:lastModifiedBy>user</cp:lastModifiedBy>
  <cp:revision>10</cp:revision>
  <dcterms:created xsi:type="dcterms:W3CDTF">2019-08-16T07:04:15Z</dcterms:created>
  <dcterms:modified xsi:type="dcterms:W3CDTF">2019-08-22T04:40:57Z</dcterms:modified>
</cp:coreProperties>
</file>